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9"/>
  </p:notesMasterIdLst>
  <p:sldIdLst>
    <p:sldId id="300" r:id="rId2"/>
    <p:sldId id="256" r:id="rId3"/>
    <p:sldId id="257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7" r:id="rId13"/>
    <p:sldId id="270" r:id="rId14"/>
    <p:sldId id="271" r:id="rId15"/>
    <p:sldId id="272" r:id="rId16"/>
    <p:sldId id="273" r:id="rId17"/>
    <p:sldId id="277" r:id="rId18"/>
    <p:sldId id="274" r:id="rId19"/>
    <p:sldId id="275" r:id="rId20"/>
    <p:sldId id="278" r:id="rId21"/>
    <p:sldId id="281" r:id="rId22"/>
    <p:sldId id="279" r:id="rId23"/>
    <p:sldId id="282" r:id="rId24"/>
    <p:sldId id="283" r:id="rId25"/>
    <p:sldId id="284" r:id="rId26"/>
    <p:sldId id="280" r:id="rId27"/>
    <p:sldId id="289" r:id="rId28"/>
    <p:sldId id="285" r:id="rId29"/>
    <p:sldId id="286" r:id="rId30"/>
    <p:sldId id="287" r:id="rId31"/>
    <p:sldId id="288" r:id="rId32"/>
    <p:sldId id="292" r:id="rId33"/>
    <p:sldId id="294" r:id="rId34"/>
    <p:sldId id="295" r:id="rId35"/>
    <p:sldId id="297" r:id="rId36"/>
    <p:sldId id="296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117D-4BB9-4A4D-9E8B-062651B87E2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630D-893B-4059-9A6C-E9D9C4E69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7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630D-893B-4059-9A6C-E9D9C4E694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5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microsoft.com/office/2007/relationships/hdphoto" Target="../media/hdphoto10.wdp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microsoft.com/office/2007/relationships/hdphoto" Target="../media/hdphoto14.wdp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P-new-program-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473472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2" r="614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Pick 1</a:t>
            </a:r>
            <a:endParaRPr lang="en-US" sz="4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DID NOT </a:t>
            </a:r>
            <a:r>
              <a:rPr lang="en-US" dirty="0" smtClean="0"/>
              <a:t>Graduate From  College?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1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98" b="11998"/>
          <a:stretch>
            <a:fillRect/>
          </a:stretch>
        </p:blipFill>
        <p:spPr>
          <a:xfrm>
            <a:off x="4475175" y="685800"/>
            <a:ext cx="4114800" cy="358500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Played Guitar For Queen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Brian May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2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606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Professional Basketball Player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Shaqille</a:t>
            </a:r>
            <a:r>
              <a:rPr lang="en-US" dirty="0" smtClean="0"/>
              <a:t> O’Neal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0" b="12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News Anchor – ABC News Tonight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Peter Jennings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7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419" y="1888027"/>
            <a:ext cx="4578181" cy="2563781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sz="4400" dirty="0" smtClean="0"/>
          </a:p>
          <a:p>
            <a:pPr algn="ctr"/>
            <a:r>
              <a:rPr lang="en-US" sz="4400" dirty="0" smtClean="0"/>
              <a:t>Actress – Pitch Perfect and Bridesmaids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Rebel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2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609600"/>
            <a:ext cx="4648200" cy="4953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Astronaut and Senator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John Glenn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3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00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Peter </a:t>
            </a:r>
            <a:r>
              <a:rPr lang="en-US" sz="2800" dirty="0" err="1" smtClean="0"/>
              <a:t>Jennnings</a:t>
            </a:r>
            <a:r>
              <a:rPr lang="en-US" sz="2800" dirty="0" smtClean="0"/>
              <a:t> – Anchor ABC News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6582" y="249381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John Glenn – Astronaut and Senator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962400"/>
            <a:ext cx="7315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Peter Jennings does not have a college degree.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John Glenn received a degree 20 years after his first space flight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!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9763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Brian May – PhD in Astrophysics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209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Shaquille O’Neal – PhD in Education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200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Rebel Wilson – Degrees in Mathematics and Law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7244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of the above have advanced degrees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8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181032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smtClean="0"/>
              <a:t>What does this have to do with Motorist Awareness?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768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Motorist Awareness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838200"/>
            <a:ext cx="43434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Bias and Stereotypes</a:t>
            </a:r>
          </a:p>
        </p:txBody>
      </p:sp>
    </p:spTree>
    <p:extLst>
      <p:ext uri="{BB962C8B-B14F-4D97-AF65-F5344CB8AC3E}">
        <p14:creationId xmlns:p14="http://schemas.microsoft.com/office/powerpoint/2010/main" xmlns="" val="5220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3505200" cy="4267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1841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 Make-A-Point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3948546"/>
            <a:ext cx="7175351" cy="976912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Motorist Awareness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152400"/>
            <a:ext cx="3754554" cy="3505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24800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9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673" y="1066800"/>
            <a:ext cx="7848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400" dirty="0" smtClean="0"/>
              <a:t>Stereotyping is not limited to those who are biased</a:t>
            </a:r>
            <a:r>
              <a:rPr lang="en-US" sz="2400" dirty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673" y="1828800"/>
            <a:ext cx="798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400" dirty="0" smtClean="0"/>
              <a:t>We use stereotypes all the time.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2673" y="2590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400" dirty="0" smtClean="0"/>
              <a:t>They are a kind of mental shortcut.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2673" y="3375816"/>
            <a:ext cx="770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Research shows that we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ALL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use categories to make sense of the world around us.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2673" y="4343400"/>
            <a:ext cx="798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400" dirty="0" smtClean="0"/>
              <a:t>Our ability to categorize and evaluate is an important part of human intelligence.</a:t>
            </a: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602673" y="1113333"/>
            <a:ext cx="365760" cy="3657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5745" y="1863150"/>
            <a:ext cx="365760" cy="3657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1286" y="2625150"/>
            <a:ext cx="365760" cy="3657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02673" y="3375816"/>
            <a:ext cx="365760" cy="3657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5745" y="4366953"/>
            <a:ext cx="365760" cy="3657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8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Stereotypes May Have Emerged from Group Dynamics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90600"/>
            <a:ext cx="39560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990600"/>
            <a:ext cx="4114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71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685800"/>
            <a:ext cx="7620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Connections made often enough in the conscious mind eventually become unconscious stereotypes or bias.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hese connections come from mass media, peer pressure, and other cultural 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any children have entrenched and definite stereotypes by the age of five.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P</a:t>
            </a:r>
            <a:r>
              <a:rPr lang="en-US" sz="2800" b="1" i="1" dirty="0" smtClean="0"/>
              <a:t>eople can teach themselves to weaken negative stereotypes by pausing to examine conscious facts.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This is called, “de-</a:t>
            </a:r>
            <a:r>
              <a:rPr lang="en-US" sz="2400" b="1" i="1" dirty="0" err="1" smtClean="0"/>
              <a:t>automization</a:t>
            </a:r>
            <a:r>
              <a:rPr lang="en-US" sz="2400" b="1" i="1" dirty="0" smtClean="0"/>
              <a:t>”</a:t>
            </a:r>
            <a:endParaRPr lang="en-US" sz="2400" b="1" i="1" dirty="0"/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14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3000" y="4953000"/>
            <a:ext cx="3346704" cy="1600200"/>
          </a:xfrm>
        </p:spPr>
        <p:txBody>
          <a:bodyPr/>
          <a:lstStyle/>
          <a:p>
            <a:r>
              <a:rPr lang="en-US" sz="2800" dirty="0" smtClean="0"/>
              <a:t>Do they think this?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362200"/>
            <a:ext cx="4267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4876800"/>
            <a:ext cx="3346704" cy="1295400"/>
          </a:xfrm>
        </p:spPr>
        <p:txBody>
          <a:bodyPr/>
          <a:lstStyle/>
          <a:p>
            <a:r>
              <a:rPr lang="en-US" sz="2800" dirty="0" smtClean="0"/>
              <a:t>Or this?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674" y="2376487"/>
            <a:ext cx="3946526" cy="272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512511" cy="1143000"/>
          </a:xfrm>
        </p:spPr>
        <p:txBody>
          <a:bodyPr/>
          <a:lstStyle/>
          <a:p>
            <a:r>
              <a:rPr lang="en-US" dirty="0" smtClean="0"/>
              <a:t>When Motorists “Think Motorcycles”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1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3000" y="1143000"/>
            <a:ext cx="3346704" cy="1249362"/>
          </a:xfrm>
        </p:spPr>
        <p:txBody>
          <a:bodyPr/>
          <a:lstStyle/>
          <a:p>
            <a:pPr algn="l"/>
            <a:r>
              <a:rPr lang="en-US" sz="3600" dirty="0" smtClean="0"/>
              <a:t>This?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438400"/>
            <a:ext cx="4267200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3346704" cy="639762"/>
          </a:xfrm>
        </p:spPr>
        <p:txBody>
          <a:bodyPr/>
          <a:lstStyle/>
          <a:p>
            <a:r>
              <a:rPr lang="en-US" sz="3600" dirty="0"/>
              <a:t>O</a:t>
            </a:r>
            <a:r>
              <a:rPr lang="en-US" sz="3600" dirty="0" smtClean="0"/>
              <a:t>r This?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438400"/>
            <a:ext cx="40386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512511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3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This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447800"/>
            <a:ext cx="3962399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Or This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447800"/>
            <a:ext cx="37211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5181600"/>
            <a:ext cx="6512511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1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1" y="457200"/>
            <a:ext cx="5285509" cy="302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657600"/>
            <a:ext cx="5181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67400" y="914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This?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 This?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2590800" y="4352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150587" y="105964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2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48200"/>
            <a:ext cx="6893511" cy="1752600"/>
          </a:xfrm>
        </p:spPr>
        <p:txBody>
          <a:bodyPr/>
          <a:lstStyle/>
          <a:p>
            <a:r>
              <a:rPr lang="en-US" dirty="0" smtClean="0"/>
              <a:t>The media doesn’t really help.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85800"/>
            <a:ext cx="32004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762000"/>
            <a:ext cx="38100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5268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333432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/>
              <a:t>How Do We Fix This?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6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994" y="1143000"/>
            <a:ext cx="3127375" cy="312737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4379913" cy="4323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Remember–In 2013: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There were 4668 motorcycle fatalities and </a:t>
            </a:r>
          </a:p>
          <a:p>
            <a:r>
              <a:rPr lang="en-US" sz="2400" dirty="0" smtClean="0"/>
              <a:t>8800 injuries</a:t>
            </a:r>
          </a:p>
          <a:p>
            <a:r>
              <a:rPr lang="en-US" sz="2400" dirty="0" smtClean="0"/>
              <a:t>Riders were 26 times more likely to die in a crash and </a:t>
            </a:r>
          </a:p>
          <a:p>
            <a:r>
              <a:rPr lang="en-US" sz="2400" dirty="0" smtClean="0"/>
              <a:t>5 times more likely to be injured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562600"/>
            <a:ext cx="6383538" cy="883021"/>
          </a:xfrm>
        </p:spPr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40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Ready For A Quiz?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Put your smart phones away</a:t>
            </a:r>
            <a:r>
              <a:rPr lang="en-US" sz="2400" b="1" dirty="0" smtClean="0"/>
              <a:t>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282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876800"/>
            <a:ext cx="6512511" cy="1752600"/>
          </a:xfrm>
        </p:spPr>
        <p:txBody>
          <a:bodyPr/>
          <a:lstStyle/>
          <a:p>
            <a:r>
              <a:rPr lang="en-US" sz="2800" dirty="0"/>
              <a:t>We can help </a:t>
            </a:r>
            <a:r>
              <a:rPr lang="en-US" sz="2800" dirty="0" smtClean="0"/>
              <a:t>drivers </a:t>
            </a:r>
            <a:r>
              <a:rPr lang="en-US" sz="2800" dirty="0"/>
              <a:t>question </a:t>
            </a:r>
            <a:r>
              <a:rPr lang="en-US" sz="2800" dirty="0" smtClean="0"/>
              <a:t>their negative </a:t>
            </a:r>
            <a:r>
              <a:rPr lang="en-US" sz="2800" dirty="0"/>
              <a:t>stereotypes and </a:t>
            </a:r>
            <a:r>
              <a:rPr lang="en-US" sz="3200" dirty="0" smtClean="0"/>
              <a:t>SEE</a:t>
            </a:r>
            <a:r>
              <a:rPr lang="en-US" sz="2800" dirty="0" smtClean="0"/>
              <a:t> the responsible rider</a:t>
            </a:r>
            <a:r>
              <a:rPr lang="en-US" sz="2800" b="0" dirty="0" smtClean="0"/>
              <a:t>…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81000"/>
            <a:ext cx="48006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175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Queen </a:t>
            </a:r>
            <a:r>
              <a:rPr lang="en-US" sz="2800" dirty="0" err="1" smtClean="0"/>
              <a:t>Latifah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400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733800"/>
            <a:ext cx="7162800" cy="2590800"/>
          </a:xfrm>
        </p:spPr>
        <p:txBody>
          <a:bodyPr/>
          <a:lstStyle/>
          <a:p>
            <a:r>
              <a:rPr lang="en-US" sz="5400" dirty="0"/>
              <a:t>b</a:t>
            </a:r>
            <a:r>
              <a:rPr lang="en-US" sz="5400" dirty="0" smtClean="0"/>
              <a:t>y constantly giving them positive images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60" y="762000"/>
            <a:ext cx="367597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500" y="685800"/>
            <a:ext cx="3873500" cy="2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17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647632"/>
          </a:xfrm>
        </p:spPr>
        <p:txBody>
          <a:bodyPr/>
          <a:lstStyle/>
          <a:p>
            <a:r>
              <a:rPr lang="en-US" dirty="0" smtClean="0"/>
              <a:t>And by riding as often as you can!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796131"/>
            <a:ext cx="3346450" cy="334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295400"/>
            <a:ext cx="4191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99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0"/>
            <a:ext cx="6588711" cy="2895600"/>
          </a:xfrm>
        </p:spPr>
        <p:txBody>
          <a:bodyPr/>
          <a:lstStyle/>
          <a:p>
            <a:r>
              <a:rPr lang="en-US" dirty="0" smtClean="0"/>
              <a:t>If you can’t ride, wear your vest! Wear it to the grocery store or the mall</a:t>
            </a:r>
            <a:r>
              <a:rPr lang="en-US" b="0" dirty="0" smtClean="0"/>
              <a:t>!</a:t>
            </a:r>
            <a:endParaRPr lang="en-US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838200"/>
            <a:ext cx="2819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7620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838200"/>
            <a:ext cx="2895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3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3276600"/>
            <a:ext cx="7086600" cy="3429000"/>
          </a:xfrm>
        </p:spPr>
        <p:txBody>
          <a:bodyPr/>
          <a:lstStyle/>
          <a:p>
            <a:r>
              <a:rPr lang="en-US" dirty="0" smtClean="0"/>
              <a:t>Because we have Mad Ninja </a:t>
            </a:r>
            <a:r>
              <a:rPr lang="en-US" dirty="0" err="1" smtClean="0"/>
              <a:t>Skillz</a:t>
            </a:r>
            <a:r>
              <a:rPr lang="en-US" dirty="0" smtClean="0"/>
              <a:t>…and we are </a:t>
            </a:r>
            <a:r>
              <a:rPr lang="en-US" u="sng" dirty="0" smtClean="0"/>
              <a:t>Great </a:t>
            </a:r>
            <a:r>
              <a:rPr lang="en-US" u="sng" dirty="0"/>
              <a:t>A</a:t>
            </a:r>
            <a:r>
              <a:rPr lang="en-US" u="sng" dirty="0" smtClean="0"/>
              <a:t>mbassadors </a:t>
            </a:r>
            <a:r>
              <a:rPr lang="en-US" dirty="0" smtClean="0"/>
              <a:t>for our sport!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04800"/>
            <a:ext cx="5410200" cy="2971800"/>
          </a:xfrm>
        </p:spPr>
      </p:pic>
    </p:spTree>
    <p:extLst>
      <p:ext uri="{BB962C8B-B14F-4D97-AF65-F5344CB8AC3E}">
        <p14:creationId xmlns:p14="http://schemas.microsoft.com/office/powerpoint/2010/main" xmlns="" val="21240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Summary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90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54182"/>
            <a:ext cx="8229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We had a fun quiz.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We learned a big word.  What was it?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We saw examples of stereotypes.  Can you name some of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We learned that we can help motorists question their negative stereotypes.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We have a few suggestions for “accentuating the positive.”  What is one of them?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7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76500"/>
            <a:ext cx="7391400" cy="1790700"/>
          </a:xfrm>
        </p:spPr>
        <p:txBody>
          <a:bodyPr/>
          <a:lstStyle/>
          <a:p>
            <a:pPr marL="0" indent="0">
              <a:buNone/>
            </a:pPr>
            <a:r>
              <a:rPr lang="en-US" sz="9600" dirty="0" smtClean="0"/>
              <a:t>Thanks!!!!!!  </a:t>
            </a:r>
            <a:endParaRPr lang="en-US" sz="9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8400" y="3429000"/>
            <a:ext cx="1897940" cy="23923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0" y="152400"/>
            <a:ext cx="3886200" cy="2900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6675" y="5366039"/>
            <a:ext cx="10001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8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848512"/>
            <a:ext cx="3713175" cy="371317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084513" cy="21630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800" b="1" dirty="0" smtClean="0"/>
              <a:t>This cat’s name is Sam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is the Artist?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91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my next door neighbor’s daughter?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arri\AppData\Local\Microsoft\Windows\Temporary Internet Files\Content.IE5\O878MM0Y\kids_paint_hands1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4307"/>
            <a:ext cx="6705600" cy="40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art student?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838200"/>
            <a:ext cx="5943600" cy="3276600"/>
          </a:xfrm>
        </p:spPr>
      </p:pic>
    </p:spTree>
    <p:extLst>
      <p:ext uri="{BB962C8B-B14F-4D97-AF65-F5344CB8AC3E}">
        <p14:creationId xmlns:p14="http://schemas.microsoft.com/office/powerpoint/2010/main" xmlns="" val="42261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a famous artist?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xmlns="" val="36613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914400"/>
            <a:ext cx="3962400" cy="39624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This pai</a:t>
            </a:r>
            <a:r>
              <a:rPr lang="en-US" sz="2400" b="1" dirty="0"/>
              <a:t>n</a:t>
            </a:r>
            <a:r>
              <a:rPr lang="en-US" sz="2400" b="1" dirty="0" smtClean="0"/>
              <a:t>ting is from a series called, “25 Cats Named Sam.”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Andy Warhol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5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Lets do another 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5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1660</TotalTime>
  <Words>511</Words>
  <Application>Microsoft Office PowerPoint</Application>
  <PresentationFormat>On-screen Show (4:3)</PresentationFormat>
  <Paragraphs>92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Slipstream</vt:lpstr>
      <vt:lpstr>Slide 1</vt:lpstr>
      <vt:lpstr>Motorist Awareness</vt:lpstr>
      <vt:lpstr>Ready For A Quiz?</vt:lpstr>
      <vt:lpstr>Who is the Artist?</vt:lpstr>
      <vt:lpstr>Is it my next door neighbor’s daughter?</vt:lpstr>
      <vt:lpstr>An art student?</vt:lpstr>
      <vt:lpstr>Or a famous artist?</vt:lpstr>
      <vt:lpstr>Andy Warhol</vt:lpstr>
      <vt:lpstr>Lets do another one!</vt:lpstr>
      <vt:lpstr>Who DID NOT Graduate From  College?</vt:lpstr>
      <vt:lpstr>Brian May</vt:lpstr>
      <vt:lpstr>Shaqille O’Neal</vt:lpstr>
      <vt:lpstr>Peter Jennings</vt:lpstr>
      <vt:lpstr>Rebel Wilson</vt:lpstr>
      <vt:lpstr>John Glenn</vt:lpstr>
      <vt:lpstr>Slide 16</vt:lpstr>
      <vt:lpstr>Slide 17</vt:lpstr>
      <vt:lpstr>Slide 18</vt:lpstr>
      <vt:lpstr>Motorist Awareness</vt:lpstr>
      <vt:lpstr>Slide 20</vt:lpstr>
      <vt:lpstr>Stereotypes May Have Emerged from Group Dynamics</vt:lpstr>
      <vt:lpstr>Slide 22</vt:lpstr>
      <vt:lpstr>When Motorists “Think Motorcycles”</vt:lpstr>
      <vt:lpstr>Slide 24</vt:lpstr>
      <vt:lpstr>Slide 25</vt:lpstr>
      <vt:lpstr>Slide 26</vt:lpstr>
      <vt:lpstr>The media doesn’t really help.</vt:lpstr>
      <vt:lpstr>How Do We Fix This?</vt:lpstr>
      <vt:lpstr>Slide 29</vt:lpstr>
      <vt:lpstr>We can help drivers question their negative stereotypes and SEE the responsible rider…</vt:lpstr>
      <vt:lpstr>by constantly giving them positive images.</vt:lpstr>
      <vt:lpstr>And by riding as often as you can!</vt:lpstr>
      <vt:lpstr>If you can’t ride, wear your vest! Wear it to the grocery store or the mall!</vt:lpstr>
      <vt:lpstr>Because we have Mad Ninja Skillz…and we are Great Ambassadors for our sport! </vt:lpstr>
      <vt:lpstr>Summary</vt:lpstr>
      <vt:lpstr>Slide 36</vt:lpstr>
      <vt:lpstr>Thanks!!!!!!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Motorist Awareness</dc:title>
  <dc:creator>barri</dc:creator>
  <cp:lastModifiedBy>Gary</cp:lastModifiedBy>
  <cp:revision>93</cp:revision>
  <dcterms:created xsi:type="dcterms:W3CDTF">2015-08-14T01:50:09Z</dcterms:created>
  <dcterms:modified xsi:type="dcterms:W3CDTF">2017-08-10T17:15:59Z</dcterms:modified>
</cp:coreProperties>
</file>